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6032" y="9258300"/>
            <a:ext cx="4601968" cy="1028700"/>
            <a:chOff x="0" y="0"/>
            <a:chExt cx="6328824" cy="14147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824" cy="1414712"/>
            </a:xfrm>
            <a:custGeom>
              <a:avLst/>
              <a:gdLst/>
              <a:ahLst/>
              <a:cxnLst/>
              <a:rect r="r" b="b" t="t" l="l"/>
              <a:pathLst>
                <a:path h="1414712" w="6328824">
                  <a:moveTo>
                    <a:pt x="0" y="0"/>
                  </a:moveTo>
                  <a:lnTo>
                    <a:pt x="6328824" y="0"/>
                  </a:lnTo>
                  <a:lnTo>
                    <a:pt x="6328824" y="1414712"/>
                  </a:lnTo>
                  <a:lnTo>
                    <a:pt x="0" y="1414712"/>
                  </a:lnTo>
                  <a:close/>
                </a:path>
              </a:pathLst>
            </a:custGeom>
            <a:solidFill>
              <a:srgbClr val="1D9D4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380356" y="0"/>
            <a:ext cx="6907644" cy="9258300"/>
          </a:xfrm>
          <a:custGeom>
            <a:avLst/>
            <a:gdLst/>
            <a:ahLst/>
            <a:cxnLst/>
            <a:rect r="r" b="b" t="t" l="l"/>
            <a:pathLst>
              <a:path h="9258300" w="6907644">
                <a:moveTo>
                  <a:pt x="0" y="0"/>
                </a:moveTo>
                <a:lnTo>
                  <a:pt x="6907644" y="0"/>
                </a:lnTo>
                <a:lnTo>
                  <a:pt x="690764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85" t="0" r="-5058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76243">
            <a:off x="8694456" y="6711714"/>
            <a:ext cx="2383055" cy="673213"/>
          </a:xfrm>
          <a:custGeom>
            <a:avLst/>
            <a:gdLst/>
            <a:ahLst/>
            <a:cxnLst/>
            <a:rect r="r" b="b" t="t" l="l"/>
            <a:pathLst>
              <a:path h="673213" w="2383055">
                <a:moveTo>
                  <a:pt x="0" y="0"/>
                </a:moveTo>
                <a:lnTo>
                  <a:pt x="2383055" y="0"/>
                </a:lnTo>
                <a:lnTo>
                  <a:pt x="2383055" y="673213"/>
                </a:lnTo>
                <a:lnTo>
                  <a:pt x="0" y="67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95375"/>
            <a:ext cx="7825123" cy="1303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90"/>
              </a:lnSpc>
            </a:pPr>
            <a:r>
              <a:rPr lang="en-US" sz="9000">
                <a:solidFill>
                  <a:srgbClr val="00498C"/>
                </a:solidFill>
                <a:latin typeface="Roboto Bold"/>
              </a:rPr>
              <a:t>CYBER</a:t>
            </a:r>
            <a:r>
              <a:rPr lang="en-US" sz="9000">
                <a:solidFill>
                  <a:srgbClr val="1D9D40"/>
                </a:solidFill>
                <a:latin typeface="Roboto Bold"/>
              </a:rPr>
              <a:t>CROW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81270" y="8413750"/>
            <a:ext cx="3345104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The agricultural industry is on the use of technology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03303" y="7892853"/>
            <a:ext cx="270103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98">
                <a:solidFill>
                  <a:srgbClr val="00498C"/>
                </a:solidFill>
                <a:latin typeface="Roboto Bold"/>
              </a:rPr>
              <a:t>Achievements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13686032" y="9258300"/>
            <a:ext cx="46019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3184880"/>
            <a:ext cx="7825123" cy="3495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9"/>
              </a:lnSpc>
            </a:pPr>
            <a:r>
              <a:rPr lang="en-US" sz="4999">
                <a:solidFill>
                  <a:srgbClr val="00498C"/>
                </a:solidFill>
                <a:latin typeface="Roboto Bold"/>
              </a:rPr>
              <a:t>ENTERPRISE-SCALE AGROSURVEILLANCE AND CONTROL SYSTEM FOR INDUSTRIAL AGRICULTURE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892853"/>
            <a:ext cx="3751496" cy="106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78">
                <a:solidFill>
                  <a:srgbClr val="000000"/>
                </a:solidFill>
                <a:latin typeface="Roboto Bold"/>
              </a:rPr>
              <a:t>NADIL GUNAWARDANE</a:t>
            </a:r>
          </a:p>
          <a:p>
            <a:pPr>
              <a:lnSpc>
                <a:spcPts val="2800"/>
              </a:lnSpc>
            </a:pPr>
            <a:r>
              <a:rPr lang="en-US" sz="2000" spc="278">
                <a:solidFill>
                  <a:srgbClr val="000000"/>
                </a:solidFill>
                <a:latin typeface="Roboto Bold"/>
              </a:rPr>
              <a:t>NIDULA GUNAWARDANE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278">
                <a:solidFill>
                  <a:srgbClr val="000000"/>
                </a:solidFill>
                <a:latin typeface="Roboto Bold"/>
              </a:rPr>
              <a:t>NADUN NAWANJANA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838825"/>
            <a:ext cx="10224826" cy="4448175"/>
          </a:xfrm>
          <a:custGeom>
            <a:avLst/>
            <a:gdLst/>
            <a:ahLst/>
            <a:cxnLst/>
            <a:rect r="r" b="b" t="t" l="l"/>
            <a:pathLst>
              <a:path h="4448175" w="10224826">
                <a:moveTo>
                  <a:pt x="0" y="0"/>
                </a:moveTo>
                <a:lnTo>
                  <a:pt x="10224826" y="0"/>
                </a:lnTo>
                <a:lnTo>
                  <a:pt x="10224826" y="4448175"/>
                </a:lnTo>
                <a:lnTo>
                  <a:pt x="0" y="44481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55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87971"/>
            <a:ext cx="4083713" cy="881458"/>
            <a:chOff x="0" y="0"/>
            <a:chExt cx="1075546" cy="23215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75546" cy="232153"/>
            </a:xfrm>
            <a:custGeom>
              <a:avLst/>
              <a:gdLst/>
              <a:ahLst/>
              <a:cxnLst/>
              <a:rect r="r" b="b" t="t" l="l"/>
              <a:pathLst>
                <a:path h="232153" w="1075546">
                  <a:moveTo>
                    <a:pt x="0" y="0"/>
                  </a:moveTo>
                  <a:lnTo>
                    <a:pt x="1075546" y="0"/>
                  </a:lnTo>
                  <a:lnTo>
                    <a:pt x="1075546" y="232153"/>
                  </a:lnTo>
                  <a:lnTo>
                    <a:pt x="0" y="232153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75546" cy="289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591074" y="8808514"/>
            <a:ext cx="1336452" cy="1249582"/>
          </a:xfrm>
          <a:custGeom>
            <a:avLst/>
            <a:gdLst/>
            <a:ahLst/>
            <a:cxnLst/>
            <a:rect r="r" b="b" t="t" l="l"/>
            <a:pathLst>
              <a:path h="1249582" w="1336452">
                <a:moveTo>
                  <a:pt x="0" y="0"/>
                </a:moveTo>
                <a:lnTo>
                  <a:pt x="1336452" y="0"/>
                </a:lnTo>
                <a:lnTo>
                  <a:pt x="1336452" y="1249582"/>
                </a:lnTo>
                <a:lnTo>
                  <a:pt x="0" y="124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11648"/>
            <a:ext cx="7892992" cy="3054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2"/>
              </a:lnSpc>
            </a:pPr>
            <a:r>
              <a:rPr lang="en-US" sz="7200">
                <a:solidFill>
                  <a:srgbClr val="00498C"/>
                </a:solidFill>
                <a:latin typeface="Roboto Bold"/>
              </a:rPr>
              <a:t>Why a surveillance system for agricultural lands 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462" y="793750"/>
            <a:ext cx="32501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47">
                <a:solidFill>
                  <a:srgbClr val="FFFFFF"/>
                </a:solidFill>
                <a:latin typeface="Roboto Bold"/>
              </a:rPr>
              <a:t>AGRICULTURE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4826" y="1383704"/>
            <a:ext cx="8107631" cy="7502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Real-time Monitoring</a:t>
            </a:r>
          </a:p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Data-Driven Decision-Making</a:t>
            </a:r>
          </a:p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Early Detection of Threats</a:t>
            </a:r>
          </a:p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Optimized Resource Management</a:t>
            </a:r>
          </a:p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Increased Yield and Crop Quality</a:t>
            </a:r>
          </a:p>
          <a:p>
            <a:pPr marL="914165" indent="-457083" lvl="1">
              <a:lnSpc>
                <a:spcPts val="5927"/>
              </a:lnSpc>
              <a:buFont typeface="Arial"/>
              <a:buChar char="•"/>
            </a:pPr>
            <a:r>
              <a:rPr lang="en-US" sz="4234" spc="588">
                <a:solidFill>
                  <a:srgbClr val="372513"/>
                </a:solidFill>
                <a:latin typeface="Roboto Bold"/>
              </a:rPr>
              <a:t>Cost Savings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913714"/>
            <a:ext cx="2182599" cy="163601"/>
            <a:chOff x="0" y="0"/>
            <a:chExt cx="2033166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33166" cy="152400"/>
            </a:xfrm>
            <a:custGeom>
              <a:avLst/>
              <a:gdLst/>
              <a:ahLst/>
              <a:cxnLst/>
              <a:rect r="r" b="b" t="t" l="l"/>
              <a:pathLst>
                <a:path h="152400" w="2033166">
                  <a:moveTo>
                    <a:pt x="0" y="0"/>
                  </a:moveTo>
                  <a:lnTo>
                    <a:pt x="2033166" y="0"/>
                  </a:lnTo>
                  <a:lnTo>
                    <a:pt x="2033166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00498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11299" y="8913714"/>
            <a:ext cx="2187200" cy="163601"/>
            <a:chOff x="0" y="0"/>
            <a:chExt cx="2037453" cy="152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7453" cy="152400"/>
            </a:xfrm>
            <a:custGeom>
              <a:avLst/>
              <a:gdLst/>
              <a:ahLst/>
              <a:cxnLst/>
              <a:rect r="r" b="b" t="t" l="l"/>
              <a:pathLst>
                <a:path h="152400" w="2037453">
                  <a:moveTo>
                    <a:pt x="0" y="0"/>
                  </a:moveTo>
                  <a:lnTo>
                    <a:pt x="2037453" y="0"/>
                  </a:lnTo>
                  <a:lnTo>
                    <a:pt x="2037453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1D9D40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028700" y="6175744"/>
            <a:ext cx="7104647" cy="501190"/>
            <a:chOff x="0" y="0"/>
            <a:chExt cx="35513140" cy="2505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5513141" cy="2505240"/>
            </a:xfrm>
            <a:custGeom>
              <a:avLst/>
              <a:gdLst/>
              <a:ahLst/>
              <a:cxnLst/>
              <a:rect r="r" b="b" t="t" l="l"/>
              <a:pathLst>
                <a:path h="2505240" w="35513141">
                  <a:moveTo>
                    <a:pt x="0" y="0"/>
                  </a:moveTo>
                  <a:lnTo>
                    <a:pt x="35513141" y="0"/>
                  </a:lnTo>
                  <a:lnTo>
                    <a:pt x="35513141" y="2505240"/>
                  </a:lnTo>
                  <a:lnTo>
                    <a:pt x="0" y="2505240"/>
                  </a:lnTo>
                  <a:close/>
                </a:path>
              </a:pathLst>
            </a:custGeom>
            <a:solidFill>
              <a:srgbClr val="80B5E6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8958805" y="7666076"/>
            <a:ext cx="8271294" cy="1592224"/>
          </a:xfrm>
          <a:custGeom>
            <a:avLst/>
            <a:gdLst/>
            <a:ahLst/>
            <a:cxnLst/>
            <a:rect r="r" b="b" t="t" l="l"/>
            <a:pathLst>
              <a:path h="1592224" w="8271294">
                <a:moveTo>
                  <a:pt x="0" y="0"/>
                </a:moveTo>
                <a:lnTo>
                  <a:pt x="8271295" y="0"/>
                </a:lnTo>
                <a:lnTo>
                  <a:pt x="8271295" y="1592224"/>
                </a:lnTo>
                <a:lnTo>
                  <a:pt x="0" y="1592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109830"/>
            <a:ext cx="7229209" cy="2728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645"/>
              </a:lnSpc>
            </a:pPr>
            <a:r>
              <a:rPr lang="en-US" sz="9590">
                <a:solidFill>
                  <a:srgbClr val="1D9D40"/>
                </a:solidFill>
                <a:latin typeface="Roboto Bold"/>
              </a:rPr>
              <a:t>What </a:t>
            </a:r>
            <a:r>
              <a:rPr lang="en-US" sz="9590">
                <a:solidFill>
                  <a:srgbClr val="00498C"/>
                </a:solidFill>
                <a:latin typeface="Roboto Bold"/>
              </a:rPr>
              <a:t>is</a:t>
            </a:r>
            <a:r>
              <a:rPr lang="en-US" sz="9590">
                <a:solidFill>
                  <a:srgbClr val="1D9D40"/>
                </a:solidFill>
                <a:latin typeface="Roboto Bold"/>
              </a:rPr>
              <a:t> </a:t>
            </a:r>
            <a:r>
              <a:rPr lang="en-US" sz="9590">
                <a:solidFill>
                  <a:srgbClr val="00498C"/>
                </a:solidFill>
                <a:latin typeface="Roboto Bold"/>
              </a:rPr>
              <a:t>Cyber</a:t>
            </a:r>
            <a:r>
              <a:rPr lang="en-US" sz="9590">
                <a:solidFill>
                  <a:srgbClr val="1D9D40"/>
                </a:solidFill>
                <a:latin typeface="Roboto Bold"/>
              </a:rPr>
              <a:t>Crow</a:t>
            </a:r>
            <a:r>
              <a:rPr lang="en-US" sz="9590">
                <a:solidFill>
                  <a:srgbClr val="00498C"/>
                </a:solidFill>
                <a:latin typeface="Roboto Bold"/>
              </a:rPr>
              <a:t>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15766" y="828675"/>
            <a:ext cx="9157374" cy="6270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54"/>
              </a:lnSpc>
            </a:pPr>
            <a:r>
              <a:rPr lang="en-US" sz="4233">
                <a:solidFill>
                  <a:srgbClr val="00498C"/>
                </a:solidFill>
                <a:latin typeface="Roboto Bold"/>
              </a:rPr>
              <a:t>24-hour surveillance system which,</a:t>
            </a:r>
          </a:p>
          <a:p>
            <a:pPr marL="913935" indent="-456968" lvl="1">
              <a:lnSpc>
                <a:spcPts val="7154"/>
              </a:lnSpc>
              <a:buFont typeface="Arial"/>
              <a:buChar char="•"/>
            </a:pPr>
            <a:r>
              <a:rPr lang="en-US" sz="4233">
                <a:solidFill>
                  <a:srgbClr val="000000"/>
                </a:solidFill>
                <a:latin typeface="Roboto Bold"/>
              </a:rPr>
              <a:t>Monitors animal activity</a:t>
            </a:r>
          </a:p>
          <a:p>
            <a:pPr marL="913935" indent="-456968" lvl="1">
              <a:lnSpc>
                <a:spcPts val="7154"/>
              </a:lnSpc>
              <a:buFont typeface="Arial"/>
              <a:buChar char="•"/>
            </a:pPr>
            <a:r>
              <a:rPr lang="en-US" sz="4233">
                <a:solidFill>
                  <a:srgbClr val="000000"/>
                </a:solidFill>
                <a:latin typeface="Roboto Bold"/>
              </a:rPr>
              <a:t>Measures soil moisture and nutrition level</a:t>
            </a:r>
          </a:p>
          <a:p>
            <a:pPr marL="913935" indent="-456968" lvl="1">
              <a:lnSpc>
                <a:spcPts val="7154"/>
              </a:lnSpc>
              <a:buFont typeface="Arial"/>
              <a:buChar char="•"/>
            </a:pPr>
            <a:r>
              <a:rPr lang="en-US" sz="4233">
                <a:solidFill>
                  <a:srgbClr val="000000"/>
                </a:solidFill>
                <a:latin typeface="Roboto Bold"/>
              </a:rPr>
              <a:t>Detect pests </a:t>
            </a:r>
          </a:p>
          <a:p>
            <a:pPr marL="913935" indent="-456968" lvl="1">
              <a:lnSpc>
                <a:spcPts val="7154"/>
              </a:lnSpc>
              <a:buFont typeface="Arial"/>
              <a:buChar char="•"/>
            </a:pPr>
            <a:r>
              <a:rPr lang="en-US" sz="4233">
                <a:solidFill>
                  <a:srgbClr val="000000"/>
                </a:solidFill>
                <a:latin typeface="Roboto Bold"/>
              </a:rPr>
              <a:t> Make predictions, identify threats, and inform the farmers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3345" y="587971"/>
            <a:ext cx="4083713" cy="881458"/>
            <a:chOff x="0" y="0"/>
            <a:chExt cx="1075546" cy="232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5546" cy="232153"/>
            </a:xfrm>
            <a:custGeom>
              <a:avLst/>
              <a:gdLst/>
              <a:ahLst/>
              <a:cxnLst/>
              <a:rect r="r" b="b" t="t" l="l"/>
              <a:pathLst>
                <a:path h="232153" w="1075546">
                  <a:moveTo>
                    <a:pt x="0" y="0"/>
                  </a:moveTo>
                  <a:lnTo>
                    <a:pt x="1075546" y="0"/>
                  </a:lnTo>
                  <a:lnTo>
                    <a:pt x="1075546" y="232153"/>
                  </a:lnTo>
                  <a:lnTo>
                    <a:pt x="0" y="232153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5546" cy="289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48278" y="4427841"/>
            <a:ext cx="3557349" cy="5674650"/>
          </a:xfrm>
          <a:custGeom>
            <a:avLst/>
            <a:gdLst/>
            <a:ahLst/>
            <a:cxnLst/>
            <a:rect r="r" b="b" t="t" l="l"/>
            <a:pathLst>
              <a:path h="5674650" w="3557349">
                <a:moveTo>
                  <a:pt x="0" y="0"/>
                </a:moveTo>
                <a:lnTo>
                  <a:pt x="3557349" y="0"/>
                </a:lnTo>
                <a:lnTo>
                  <a:pt x="3557349" y="5674650"/>
                </a:lnTo>
                <a:lnTo>
                  <a:pt x="0" y="567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322588" y="4208963"/>
            <a:ext cx="2122714" cy="1874986"/>
            <a:chOff x="0" y="0"/>
            <a:chExt cx="559069" cy="49382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ESP 32 CAM MODULE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770133" y="1472384"/>
            <a:ext cx="2122714" cy="1874986"/>
            <a:chOff x="0" y="0"/>
            <a:chExt cx="559069" cy="4938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SPEAKER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88953" y="6933231"/>
            <a:ext cx="2122714" cy="1874986"/>
            <a:chOff x="0" y="0"/>
            <a:chExt cx="559069" cy="4938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POWER SUPPLY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84852" y="4206007"/>
            <a:ext cx="2425492" cy="1874986"/>
            <a:chOff x="0" y="0"/>
            <a:chExt cx="638813" cy="4938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8813" cy="493823"/>
            </a:xfrm>
            <a:custGeom>
              <a:avLst/>
              <a:gdLst/>
              <a:ahLst/>
              <a:cxnLst/>
              <a:rect r="r" b="b" t="t" l="l"/>
              <a:pathLst>
                <a:path h="493823" w="638813">
                  <a:moveTo>
                    <a:pt x="162787" y="0"/>
                  </a:moveTo>
                  <a:lnTo>
                    <a:pt x="476026" y="0"/>
                  </a:lnTo>
                  <a:cubicBezTo>
                    <a:pt x="565931" y="0"/>
                    <a:pt x="638813" y="72882"/>
                    <a:pt x="638813" y="162787"/>
                  </a:cubicBezTo>
                  <a:lnTo>
                    <a:pt x="638813" y="331037"/>
                  </a:lnTo>
                  <a:cubicBezTo>
                    <a:pt x="638813" y="420941"/>
                    <a:pt x="565931" y="493823"/>
                    <a:pt x="476026" y="493823"/>
                  </a:cubicBezTo>
                  <a:lnTo>
                    <a:pt x="162787" y="493823"/>
                  </a:lnTo>
                  <a:cubicBezTo>
                    <a:pt x="72882" y="493823"/>
                    <a:pt x="0" y="420941"/>
                    <a:pt x="0" y="331037"/>
                  </a:cubicBezTo>
                  <a:lnTo>
                    <a:pt x="0" y="162787"/>
                  </a:lnTo>
                  <a:cubicBezTo>
                    <a:pt x="0" y="72882"/>
                    <a:pt x="72882" y="0"/>
                    <a:pt x="162787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638813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ESP 32 DEVELOPMENT BOARD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240370" y="1469429"/>
            <a:ext cx="2122714" cy="1874986"/>
            <a:chOff x="0" y="0"/>
            <a:chExt cx="559069" cy="4938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POWER SUPPLY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691787" y="1469429"/>
            <a:ext cx="2122714" cy="1874986"/>
            <a:chOff x="0" y="0"/>
            <a:chExt cx="559069" cy="49382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SOIL MOISTURE SENSOR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5691787" y="6933231"/>
            <a:ext cx="2122714" cy="1874986"/>
            <a:chOff x="0" y="0"/>
            <a:chExt cx="559069" cy="4938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59069" cy="493823"/>
            </a:xfrm>
            <a:custGeom>
              <a:avLst/>
              <a:gdLst/>
              <a:ahLst/>
              <a:cxnLst/>
              <a:rect r="r" b="b" t="t" l="l"/>
              <a:pathLst>
                <a:path h="493823" w="559069">
                  <a:moveTo>
                    <a:pt x="186006" y="0"/>
                  </a:moveTo>
                  <a:lnTo>
                    <a:pt x="373062" y="0"/>
                  </a:lnTo>
                  <a:cubicBezTo>
                    <a:pt x="475791" y="0"/>
                    <a:pt x="559069" y="83278"/>
                    <a:pt x="559069" y="186006"/>
                  </a:cubicBezTo>
                  <a:lnTo>
                    <a:pt x="559069" y="307817"/>
                  </a:lnTo>
                  <a:cubicBezTo>
                    <a:pt x="559069" y="410546"/>
                    <a:pt x="475791" y="493823"/>
                    <a:pt x="373062" y="493823"/>
                  </a:cubicBezTo>
                  <a:lnTo>
                    <a:pt x="186006" y="493823"/>
                  </a:lnTo>
                  <a:cubicBezTo>
                    <a:pt x="83278" y="493823"/>
                    <a:pt x="0" y="410546"/>
                    <a:pt x="0" y="307817"/>
                  </a:cubicBezTo>
                  <a:lnTo>
                    <a:pt x="0" y="186006"/>
                  </a:lnTo>
                  <a:cubicBezTo>
                    <a:pt x="0" y="83278"/>
                    <a:pt x="83278" y="0"/>
                    <a:pt x="186006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559069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SOIL NPK SENSOR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40370" y="6933231"/>
            <a:ext cx="2287865" cy="1874986"/>
            <a:chOff x="0" y="0"/>
            <a:chExt cx="602565" cy="4938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02565" cy="493823"/>
            </a:xfrm>
            <a:custGeom>
              <a:avLst/>
              <a:gdLst/>
              <a:ahLst/>
              <a:cxnLst/>
              <a:rect r="r" b="b" t="t" l="l"/>
              <a:pathLst>
                <a:path h="493823" w="602565">
                  <a:moveTo>
                    <a:pt x="172579" y="0"/>
                  </a:moveTo>
                  <a:lnTo>
                    <a:pt x="429986" y="0"/>
                  </a:lnTo>
                  <a:cubicBezTo>
                    <a:pt x="475757" y="0"/>
                    <a:pt x="519653" y="18182"/>
                    <a:pt x="552018" y="50547"/>
                  </a:cubicBezTo>
                  <a:cubicBezTo>
                    <a:pt x="584383" y="82912"/>
                    <a:pt x="602565" y="126808"/>
                    <a:pt x="602565" y="172579"/>
                  </a:cubicBezTo>
                  <a:lnTo>
                    <a:pt x="602565" y="321244"/>
                  </a:lnTo>
                  <a:cubicBezTo>
                    <a:pt x="602565" y="367015"/>
                    <a:pt x="584383" y="410911"/>
                    <a:pt x="552018" y="443276"/>
                  </a:cubicBezTo>
                  <a:cubicBezTo>
                    <a:pt x="519653" y="475641"/>
                    <a:pt x="475757" y="493823"/>
                    <a:pt x="429986" y="493823"/>
                  </a:cubicBezTo>
                  <a:lnTo>
                    <a:pt x="172579" y="493823"/>
                  </a:lnTo>
                  <a:cubicBezTo>
                    <a:pt x="126808" y="493823"/>
                    <a:pt x="82912" y="475641"/>
                    <a:pt x="50547" y="443276"/>
                  </a:cubicBezTo>
                  <a:cubicBezTo>
                    <a:pt x="18182" y="410911"/>
                    <a:pt x="0" y="367015"/>
                    <a:pt x="0" y="321244"/>
                  </a:cubicBezTo>
                  <a:lnTo>
                    <a:pt x="0" y="172579"/>
                  </a:lnTo>
                  <a:cubicBezTo>
                    <a:pt x="0" y="126808"/>
                    <a:pt x="18182" y="82912"/>
                    <a:pt x="50547" y="50547"/>
                  </a:cubicBezTo>
                  <a:cubicBezTo>
                    <a:pt x="82912" y="18182"/>
                    <a:pt x="126808" y="0"/>
                    <a:pt x="172579" y="0"/>
                  </a:cubicBezTo>
                  <a:close/>
                </a:path>
              </a:pathLst>
            </a:custGeom>
            <a:solidFill>
              <a:srgbClr val="00498C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602565" cy="55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 spc="278">
                  <a:solidFill>
                    <a:srgbClr val="FFFFFF"/>
                  </a:solidFill>
                  <a:latin typeface="Roboto Bold"/>
                </a:rPr>
                <a:t>TEMPERATURE AND HUMIDITY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11445301" y="5143500"/>
            <a:ext cx="1639550" cy="2955"/>
          </a:xfrm>
          <a:prstGeom prst="line">
            <a:avLst/>
          </a:prstGeom>
          <a:ln cap="rnd" w="85725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31" id="31"/>
          <p:cNvSpPr/>
          <p:nvPr/>
        </p:nvSpPr>
        <p:spPr>
          <a:xfrm flipH="true" flipV="false" rot="0">
            <a:off x="7499670" y="3522401"/>
            <a:ext cx="1822918" cy="1624054"/>
          </a:xfrm>
          <a:custGeom>
            <a:avLst/>
            <a:gdLst/>
            <a:ahLst/>
            <a:cxnLst/>
            <a:rect r="r" b="b" t="t" l="l"/>
            <a:pathLst>
              <a:path h="1624054" w="1822918">
                <a:moveTo>
                  <a:pt x="1822918" y="0"/>
                </a:moveTo>
                <a:lnTo>
                  <a:pt x="0" y="0"/>
                </a:lnTo>
                <a:lnTo>
                  <a:pt x="0" y="1624054"/>
                </a:lnTo>
                <a:lnTo>
                  <a:pt x="1822918" y="1624054"/>
                </a:lnTo>
                <a:lnTo>
                  <a:pt x="182291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true" rot="-5400000">
            <a:off x="7601073" y="5243916"/>
            <a:ext cx="1786775" cy="1591854"/>
          </a:xfrm>
          <a:custGeom>
            <a:avLst/>
            <a:gdLst/>
            <a:ahLst/>
            <a:cxnLst/>
            <a:rect r="r" b="b" t="t" l="l"/>
            <a:pathLst>
              <a:path h="1591854" w="1786775">
                <a:moveTo>
                  <a:pt x="0" y="1591854"/>
                </a:moveTo>
                <a:lnTo>
                  <a:pt x="1786776" y="1591854"/>
                </a:lnTo>
                <a:lnTo>
                  <a:pt x="1786776" y="0"/>
                </a:lnTo>
                <a:lnTo>
                  <a:pt x="0" y="0"/>
                </a:lnTo>
                <a:lnTo>
                  <a:pt x="0" y="15918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-2016918">
            <a:off x="13843918" y="2246795"/>
            <a:ext cx="663602" cy="1937525"/>
          </a:xfrm>
          <a:custGeom>
            <a:avLst/>
            <a:gdLst/>
            <a:ahLst/>
            <a:cxnLst/>
            <a:rect r="r" b="b" t="t" l="l"/>
            <a:pathLst>
              <a:path h="1937525" w="663602">
                <a:moveTo>
                  <a:pt x="0" y="0"/>
                </a:moveTo>
                <a:lnTo>
                  <a:pt x="663602" y="0"/>
                </a:lnTo>
                <a:lnTo>
                  <a:pt x="663602" y="1937525"/>
                </a:lnTo>
                <a:lnTo>
                  <a:pt x="0" y="193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643345" y="1955899"/>
            <a:ext cx="5590500" cy="2272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79"/>
              </a:lnSpc>
            </a:pPr>
            <a:r>
              <a:rPr lang="en-US" sz="7999">
                <a:solidFill>
                  <a:srgbClr val="1D9D40"/>
                </a:solidFill>
                <a:latin typeface="Roboto Bold"/>
              </a:rPr>
              <a:t>Anatomy</a:t>
            </a:r>
            <a:r>
              <a:rPr lang="en-US" sz="7999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7999">
                <a:solidFill>
                  <a:srgbClr val="00498C"/>
                </a:solidFill>
                <a:latin typeface="Roboto Bold"/>
              </a:rPr>
              <a:t>of</a:t>
            </a:r>
            <a:r>
              <a:rPr lang="en-US" sz="7999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7999">
                <a:solidFill>
                  <a:srgbClr val="00498C"/>
                </a:solidFill>
                <a:latin typeface="Roboto Bold"/>
              </a:rPr>
              <a:t>Cyber</a:t>
            </a:r>
            <a:r>
              <a:rPr lang="en-US" sz="7999">
                <a:solidFill>
                  <a:srgbClr val="1D9D40"/>
                </a:solidFill>
                <a:latin typeface="Roboto Bold"/>
              </a:rPr>
              <a:t>Crow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92351" y="793750"/>
            <a:ext cx="32501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47">
                <a:solidFill>
                  <a:srgbClr val="FFFFFF"/>
                </a:solidFill>
                <a:latin typeface="Roboto Bold"/>
              </a:rPr>
              <a:t>AGRICULTURE 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8986593">
            <a:off x="10253245" y="6115481"/>
            <a:ext cx="592197" cy="1729042"/>
          </a:xfrm>
          <a:custGeom>
            <a:avLst/>
            <a:gdLst/>
            <a:ahLst/>
            <a:cxnLst/>
            <a:rect r="r" b="b" t="t" l="l"/>
            <a:pathLst>
              <a:path h="1729042" w="592197">
                <a:moveTo>
                  <a:pt x="0" y="0"/>
                </a:moveTo>
                <a:lnTo>
                  <a:pt x="592197" y="0"/>
                </a:lnTo>
                <a:lnTo>
                  <a:pt x="592197" y="1729042"/>
                </a:lnTo>
                <a:lnTo>
                  <a:pt x="0" y="17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2630877">
            <a:off x="16208123" y="3341486"/>
            <a:ext cx="592197" cy="1729042"/>
          </a:xfrm>
          <a:custGeom>
            <a:avLst/>
            <a:gdLst/>
            <a:ahLst/>
            <a:cxnLst/>
            <a:rect r="r" b="b" t="t" l="l"/>
            <a:pathLst>
              <a:path h="1729042" w="592197">
                <a:moveTo>
                  <a:pt x="0" y="0"/>
                </a:moveTo>
                <a:lnTo>
                  <a:pt x="592197" y="0"/>
                </a:lnTo>
                <a:lnTo>
                  <a:pt x="592197" y="1729042"/>
                </a:lnTo>
                <a:lnTo>
                  <a:pt x="0" y="1729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true" rot="-2135970">
            <a:off x="16232579" y="5074425"/>
            <a:ext cx="617230" cy="1802132"/>
          </a:xfrm>
          <a:custGeom>
            <a:avLst/>
            <a:gdLst/>
            <a:ahLst/>
            <a:cxnLst/>
            <a:rect r="r" b="b" t="t" l="l"/>
            <a:pathLst>
              <a:path h="1802132" w="617230">
                <a:moveTo>
                  <a:pt x="0" y="1802132"/>
                </a:moveTo>
                <a:lnTo>
                  <a:pt x="617230" y="1802132"/>
                </a:lnTo>
                <a:lnTo>
                  <a:pt x="617230" y="0"/>
                </a:lnTo>
                <a:lnTo>
                  <a:pt x="0" y="0"/>
                </a:lnTo>
                <a:lnTo>
                  <a:pt x="0" y="18021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841375"/>
            <a:ext cx="8510740" cy="4703248"/>
          </a:xfrm>
          <a:custGeom>
            <a:avLst/>
            <a:gdLst/>
            <a:ahLst/>
            <a:cxnLst/>
            <a:rect r="r" b="b" t="t" l="l"/>
            <a:pathLst>
              <a:path h="4703248" w="8510740">
                <a:moveTo>
                  <a:pt x="0" y="0"/>
                </a:moveTo>
                <a:lnTo>
                  <a:pt x="8510740" y="0"/>
                </a:lnTo>
                <a:lnTo>
                  <a:pt x="8510740" y="4703248"/>
                </a:lnTo>
                <a:lnTo>
                  <a:pt x="0" y="4703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09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386188"/>
            <a:ext cx="8783438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25"/>
              </a:lnSpc>
            </a:pPr>
            <a:r>
              <a:rPr lang="en-US" sz="7500">
                <a:solidFill>
                  <a:srgbClr val="00498C"/>
                </a:solidFill>
                <a:latin typeface="Roboto Bold"/>
              </a:rPr>
              <a:t>How good our product fits in the market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291220"/>
            <a:ext cx="4083713" cy="881458"/>
            <a:chOff x="0" y="0"/>
            <a:chExt cx="1075546" cy="23215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46" cy="232153"/>
            </a:xfrm>
            <a:custGeom>
              <a:avLst/>
              <a:gdLst/>
              <a:ahLst/>
              <a:cxnLst/>
              <a:rect r="r" b="b" t="t" l="l"/>
              <a:pathLst>
                <a:path h="232153" w="1075546">
                  <a:moveTo>
                    <a:pt x="0" y="0"/>
                  </a:moveTo>
                  <a:lnTo>
                    <a:pt x="1075546" y="0"/>
                  </a:lnTo>
                  <a:lnTo>
                    <a:pt x="1075546" y="232153"/>
                  </a:lnTo>
                  <a:lnTo>
                    <a:pt x="0" y="232153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75546" cy="289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15260" y="635347"/>
            <a:ext cx="7783508" cy="495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0"/>
              </a:lnSpc>
            </a:pPr>
            <a:r>
              <a:rPr lang="en-US" sz="3361">
                <a:solidFill>
                  <a:srgbClr val="06541B"/>
                </a:solidFill>
                <a:latin typeface="Roboto Bold"/>
              </a:rPr>
              <a:t>CyberCrow is a highly expandable and adaptive platform.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50m radius coverage 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Modular components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Integration with existing components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Ease of expansion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45462" y="5496998"/>
            <a:ext cx="32501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47">
                <a:solidFill>
                  <a:srgbClr val="FFFFFF"/>
                </a:solidFill>
                <a:latin typeface="Roboto Bold"/>
              </a:rPr>
              <a:t>AGRICULTURE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15260" y="6010752"/>
            <a:ext cx="7783508" cy="352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0"/>
              </a:lnSpc>
            </a:pPr>
            <a:r>
              <a:rPr lang="en-US" sz="3361">
                <a:solidFill>
                  <a:srgbClr val="06541B"/>
                </a:solidFill>
                <a:latin typeface="Roboto Bold"/>
              </a:rPr>
              <a:t>How does CyberCrow fit the market?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Universal Applicability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Comprehensive solution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Cost-effectiveness</a:t>
            </a:r>
          </a:p>
          <a:p>
            <a:pPr marL="725696" indent="-362848" lvl="1">
              <a:lnSpc>
                <a:spcPts val="5680"/>
              </a:lnSpc>
              <a:buFont typeface="Arial"/>
              <a:buChar char="•"/>
            </a:pPr>
            <a:r>
              <a:rPr lang="en-US" sz="3361">
                <a:solidFill>
                  <a:srgbClr val="00498C"/>
                </a:solidFill>
                <a:latin typeface="Roboto Bold"/>
              </a:rPr>
              <a:t>Environmental sustainability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291220"/>
            <a:ext cx="8931960" cy="4995780"/>
            <a:chOff x="0" y="0"/>
            <a:chExt cx="2352450" cy="1315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52450" cy="1315761"/>
            </a:xfrm>
            <a:custGeom>
              <a:avLst/>
              <a:gdLst/>
              <a:ahLst/>
              <a:cxnLst/>
              <a:rect r="r" b="b" t="t" l="l"/>
              <a:pathLst>
                <a:path h="1315761" w="2352450">
                  <a:moveTo>
                    <a:pt x="0" y="0"/>
                  </a:moveTo>
                  <a:lnTo>
                    <a:pt x="2352450" y="0"/>
                  </a:lnTo>
                  <a:lnTo>
                    <a:pt x="2352450" y="1315761"/>
                  </a:lnTo>
                  <a:lnTo>
                    <a:pt x="0" y="1315761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52450" cy="1372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8931960" cy="5300105"/>
          </a:xfrm>
          <a:custGeom>
            <a:avLst/>
            <a:gdLst/>
            <a:ahLst/>
            <a:cxnLst/>
            <a:rect r="r" b="b" t="t" l="l"/>
            <a:pathLst>
              <a:path h="5300105" w="8931960">
                <a:moveTo>
                  <a:pt x="0" y="0"/>
                </a:moveTo>
                <a:lnTo>
                  <a:pt x="8931960" y="0"/>
                </a:lnTo>
                <a:lnTo>
                  <a:pt x="8931960" y="5300105"/>
                </a:lnTo>
                <a:lnTo>
                  <a:pt x="0" y="5300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74" r="0" b="-617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4850491"/>
            <a:ext cx="4083713" cy="881458"/>
            <a:chOff x="0" y="0"/>
            <a:chExt cx="1075546" cy="2321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5546" cy="232153"/>
            </a:xfrm>
            <a:custGeom>
              <a:avLst/>
              <a:gdLst/>
              <a:ahLst/>
              <a:cxnLst/>
              <a:rect r="r" b="b" t="t" l="l"/>
              <a:pathLst>
                <a:path h="232153" w="1075546">
                  <a:moveTo>
                    <a:pt x="0" y="0"/>
                  </a:moveTo>
                  <a:lnTo>
                    <a:pt x="1075546" y="0"/>
                  </a:lnTo>
                  <a:lnTo>
                    <a:pt x="1075546" y="232153"/>
                  </a:lnTo>
                  <a:lnTo>
                    <a:pt x="0" y="232153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5546" cy="289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5741473"/>
            <a:ext cx="4083713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5400000">
            <a:off x="602259" y="5276932"/>
            <a:ext cx="88145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5400000">
            <a:off x="4647872" y="5276932"/>
            <a:ext cx="88145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7762549" y="436909"/>
            <a:ext cx="939979" cy="817781"/>
          </a:xfrm>
          <a:custGeom>
            <a:avLst/>
            <a:gdLst/>
            <a:ahLst/>
            <a:cxnLst/>
            <a:rect r="r" b="b" t="t" l="l"/>
            <a:pathLst>
              <a:path h="817781" w="939979">
                <a:moveTo>
                  <a:pt x="0" y="0"/>
                </a:moveTo>
                <a:lnTo>
                  <a:pt x="939979" y="0"/>
                </a:lnTo>
                <a:lnTo>
                  <a:pt x="939979" y="817781"/>
                </a:lnTo>
                <a:lnTo>
                  <a:pt x="0" y="8177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144000" y="4353390"/>
            <a:ext cx="8897787" cy="5159603"/>
          </a:xfrm>
          <a:custGeom>
            <a:avLst/>
            <a:gdLst/>
            <a:ahLst/>
            <a:cxnLst/>
            <a:rect r="r" b="b" t="t" l="l"/>
            <a:pathLst>
              <a:path h="5159603" w="8897787">
                <a:moveTo>
                  <a:pt x="0" y="0"/>
                </a:moveTo>
                <a:lnTo>
                  <a:pt x="8897787" y="0"/>
                </a:lnTo>
                <a:lnTo>
                  <a:pt x="8897787" y="5159603"/>
                </a:lnTo>
                <a:lnTo>
                  <a:pt x="0" y="51596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33938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49116" y="6246298"/>
            <a:ext cx="7493071" cy="3266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38"/>
              </a:lnSpc>
            </a:pPr>
            <a:r>
              <a:rPr lang="en-US" sz="5800">
                <a:solidFill>
                  <a:srgbClr val="FFFFFF"/>
                </a:solidFill>
                <a:latin typeface="Roboto Bold"/>
              </a:rPr>
              <a:t>How the market will change with CyberCrow’s implementation?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38977" y="550158"/>
            <a:ext cx="8307833" cy="1619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3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In the first half of 2022, Sri Lanka incurred a substantial economic loss of approximately 30,000 million rupees due to crop destruction caused by wild animals.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45462" y="5056269"/>
            <a:ext cx="325019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spc="347">
                <a:solidFill>
                  <a:srgbClr val="FFFFFF"/>
                </a:solidFill>
                <a:latin typeface="Roboto Bold"/>
              </a:rPr>
              <a:t>AGRICULTURE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67000" y="9671725"/>
            <a:ext cx="7842178" cy="615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24"/>
              </a:lnSpc>
            </a:pPr>
            <a:r>
              <a:rPr lang="en-US" sz="961">
                <a:solidFill>
                  <a:srgbClr val="000000"/>
                </a:solidFill>
                <a:latin typeface="Roboto"/>
              </a:rPr>
              <a:t><![CDATA[Savary, Serge & Willocquet, Laetitia & Pethybridge, Sarah & Esker, Paul & McRoberts, Neil & Nelson, Andy. (2019). The global burden of pathogens and pests on major food crops. Nature Ecology & Evolution. 3. 1. 10.1038/s41559-018-0793-y.]]></a:t>
            </a:r>
          </a:p>
          <a:p>
            <a:pPr>
              <a:lnSpc>
                <a:spcPts val="1624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438977" y="2526228"/>
            <a:ext cx="8307833" cy="1066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3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According to USDA 20% to 40% of global production is lost to pest annually costing around $220 billion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1543" y="1418312"/>
            <a:ext cx="6919107" cy="7321807"/>
          </a:xfrm>
          <a:custGeom>
            <a:avLst/>
            <a:gdLst/>
            <a:ahLst/>
            <a:cxnLst/>
            <a:rect r="r" b="b" t="t" l="l"/>
            <a:pathLst>
              <a:path h="7321807" w="6919107">
                <a:moveTo>
                  <a:pt x="0" y="0"/>
                </a:moveTo>
                <a:lnTo>
                  <a:pt x="6919107" y="0"/>
                </a:lnTo>
                <a:lnTo>
                  <a:pt x="6919107" y="7321806"/>
                </a:lnTo>
                <a:lnTo>
                  <a:pt x="0" y="7321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2986397">
            <a:off x="16047017" y="7953015"/>
            <a:ext cx="2424566" cy="2610569"/>
          </a:xfrm>
          <a:custGeom>
            <a:avLst/>
            <a:gdLst/>
            <a:ahLst/>
            <a:cxnLst/>
            <a:rect r="r" b="b" t="t" l="l"/>
            <a:pathLst>
              <a:path h="2610569" w="2424566">
                <a:moveTo>
                  <a:pt x="2424566" y="0"/>
                </a:moveTo>
                <a:lnTo>
                  <a:pt x="0" y="0"/>
                </a:lnTo>
                <a:lnTo>
                  <a:pt x="0" y="2610570"/>
                </a:lnTo>
                <a:lnTo>
                  <a:pt x="2424566" y="2610570"/>
                </a:lnTo>
                <a:lnTo>
                  <a:pt x="2424566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128570"/>
            <a:ext cx="9144000" cy="10415570"/>
            <a:chOff x="0" y="0"/>
            <a:chExt cx="2408296" cy="274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43195"/>
            </a:xfrm>
            <a:custGeom>
              <a:avLst/>
              <a:gdLst/>
              <a:ahLst/>
              <a:cxnLst/>
              <a:rect r="r" b="b" t="t" l="l"/>
              <a:pathLst>
                <a:path h="274319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43195"/>
                  </a:lnTo>
                  <a:lnTo>
                    <a:pt x="0" y="2743195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408296" cy="28003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525347" y="5172527"/>
            <a:ext cx="9669347" cy="6720085"/>
          </a:xfrm>
          <a:custGeom>
            <a:avLst/>
            <a:gdLst/>
            <a:ahLst/>
            <a:cxnLst/>
            <a:rect r="r" b="b" t="t" l="l"/>
            <a:pathLst>
              <a:path h="6720085" w="9669347">
                <a:moveTo>
                  <a:pt x="0" y="0"/>
                </a:moveTo>
                <a:lnTo>
                  <a:pt x="9669347" y="0"/>
                </a:lnTo>
                <a:lnTo>
                  <a:pt x="9669347" y="6720085"/>
                </a:lnTo>
                <a:lnTo>
                  <a:pt x="0" y="67200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31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821" y="895350"/>
            <a:ext cx="7416359" cy="337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6"/>
              </a:lnSpc>
              <a:spcBef>
                <a:spcPct val="0"/>
              </a:spcBef>
            </a:pPr>
            <a:r>
              <a:rPr lang="en-US" sz="6376" spc="886">
                <a:solidFill>
                  <a:srgbClr val="FFFFFF"/>
                </a:solidFill>
                <a:latin typeface="Roboto Bold"/>
              </a:rPr>
              <a:t>CyberCrow will save billions of dollars!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91543" y="1672988"/>
            <a:ext cx="4295164" cy="1287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2"/>
              </a:lnSpc>
              <a:spcBef>
                <a:spcPct val="0"/>
              </a:spcBef>
            </a:pPr>
            <a:r>
              <a:rPr lang="en-US" sz="2480" spc="344">
                <a:solidFill>
                  <a:srgbClr val="00498C"/>
                </a:solidFill>
                <a:latin typeface="Roboto Bold"/>
              </a:rPr>
              <a:t>MARKET ANALYSIS AND PROBLEM IDENTIFICATION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962439" y="3522185"/>
            <a:ext cx="4048211" cy="12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3"/>
              </a:lnSpc>
              <a:spcBef>
                <a:spcPct val="0"/>
              </a:spcBef>
            </a:pPr>
            <a:r>
              <a:rPr lang="en-US" sz="2338" spc="324">
                <a:solidFill>
                  <a:srgbClr val="FFFFFF"/>
                </a:solidFill>
                <a:latin typeface="Roboto Bold"/>
              </a:rPr>
              <a:t>PRODUCT DEVELOPMENT AND DIFFERENTIATION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13988" y="5491881"/>
            <a:ext cx="3822085" cy="1220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 spc="323">
                <a:solidFill>
                  <a:srgbClr val="00498C"/>
                </a:solidFill>
                <a:latin typeface="Roboto Bold"/>
              </a:rPr>
              <a:t>MARKET STRATEGY AND IMPLEMENTATION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62439" y="7272320"/>
            <a:ext cx="3768881" cy="126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0"/>
              </a:lnSpc>
              <a:spcBef>
                <a:spcPct val="0"/>
              </a:spcBef>
            </a:pPr>
            <a:r>
              <a:rPr lang="en-US" sz="2407" spc="334">
                <a:solidFill>
                  <a:srgbClr val="FFFFFF"/>
                </a:solidFill>
                <a:latin typeface="Roboto Bold"/>
              </a:rPr>
              <a:t>FINANCIAL PROJECTION AND VIABILITY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21547"/>
            <a:ext cx="8429625" cy="5765453"/>
            <a:chOff x="0" y="0"/>
            <a:chExt cx="2220148" cy="15184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20148" cy="1518473"/>
            </a:xfrm>
            <a:custGeom>
              <a:avLst/>
              <a:gdLst/>
              <a:ahLst/>
              <a:cxnLst/>
              <a:rect r="r" b="b" t="t" l="l"/>
              <a:pathLst>
                <a:path h="1518473" w="2220148">
                  <a:moveTo>
                    <a:pt x="0" y="0"/>
                  </a:moveTo>
                  <a:lnTo>
                    <a:pt x="2220148" y="0"/>
                  </a:lnTo>
                  <a:lnTo>
                    <a:pt x="2220148" y="1518473"/>
                  </a:lnTo>
                  <a:lnTo>
                    <a:pt x="0" y="1518473"/>
                  </a:lnTo>
                  <a:close/>
                </a:path>
              </a:pathLst>
            </a:custGeom>
            <a:solidFill>
              <a:srgbClr val="1D9D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20148" cy="1575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4521547"/>
          </a:xfrm>
          <a:custGeom>
            <a:avLst/>
            <a:gdLst/>
            <a:ahLst/>
            <a:cxnLst/>
            <a:rect r="r" b="b" t="t" l="l"/>
            <a:pathLst>
              <a:path h="4521547" w="18288000">
                <a:moveTo>
                  <a:pt x="0" y="0"/>
                </a:moveTo>
                <a:lnTo>
                  <a:pt x="18288000" y="0"/>
                </a:lnTo>
                <a:lnTo>
                  <a:pt x="18288000" y="4521547"/>
                </a:lnTo>
                <a:lnTo>
                  <a:pt x="0" y="45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46" r="0" b="-7612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72550" y="5160017"/>
            <a:ext cx="340336" cy="341617"/>
          </a:xfrm>
          <a:custGeom>
            <a:avLst/>
            <a:gdLst/>
            <a:ahLst/>
            <a:cxnLst/>
            <a:rect r="r" b="b" t="t" l="l"/>
            <a:pathLst>
              <a:path h="341617" w="340336">
                <a:moveTo>
                  <a:pt x="0" y="0"/>
                </a:moveTo>
                <a:lnTo>
                  <a:pt x="340336" y="0"/>
                </a:lnTo>
                <a:lnTo>
                  <a:pt x="340336" y="341617"/>
                </a:lnTo>
                <a:lnTo>
                  <a:pt x="0" y="3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3891" y="5233378"/>
            <a:ext cx="258995" cy="194894"/>
          </a:xfrm>
          <a:custGeom>
            <a:avLst/>
            <a:gdLst/>
            <a:ahLst/>
            <a:cxnLst/>
            <a:rect r="r" b="b" t="t" l="l"/>
            <a:pathLst>
              <a:path h="194894" w="258995">
                <a:moveTo>
                  <a:pt x="0" y="0"/>
                </a:moveTo>
                <a:lnTo>
                  <a:pt x="258995" y="0"/>
                </a:lnTo>
                <a:lnTo>
                  <a:pt x="258995" y="194894"/>
                </a:lnTo>
                <a:lnTo>
                  <a:pt x="0" y="1948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8277" y="6514012"/>
            <a:ext cx="7493071" cy="237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6"/>
              </a:lnSpc>
            </a:pPr>
            <a:r>
              <a:rPr lang="en-US" sz="5600">
                <a:solidFill>
                  <a:srgbClr val="FFFFFF"/>
                </a:solidFill>
                <a:latin typeface="Roboto Bold"/>
              </a:rPr>
              <a:t>How CyberCrow will assess the viability and manage risk?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0306" y="4991100"/>
            <a:ext cx="2695465" cy="59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2899">
                <a:solidFill>
                  <a:srgbClr val="00498C"/>
                </a:solidFill>
                <a:latin typeface="Roboto Bold"/>
              </a:rPr>
              <a:t>Viability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12886" y="5560585"/>
            <a:ext cx="3918913" cy="430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Market demand 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Competitive landscape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ROI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Scalability 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Regulatory compliances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3426439" y="5122907"/>
            <a:ext cx="340336" cy="341617"/>
          </a:xfrm>
          <a:custGeom>
            <a:avLst/>
            <a:gdLst/>
            <a:ahLst/>
            <a:cxnLst/>
            <a:rect r="r" b="b" t="t" l="l"/>
            <a:pathLst>
              <a:path h="341617" w="340336">
                <a:moveTo>
                  <a:pt x="0" y="0"/>
                </a:moveTo>
                <a:lnTo>
                  <a:pt x="340336" y="0"/>
                </a:lnTo>
                <a:lnTo>
                  <a:pt x="340336" y="341617"/>
                </a:lnTo>
                <a:lnTo>
                  <a:pt x="0" y="3416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507780" y="5196269"/>
            <a:ext cx="258995" cy="194894"/>
          </a:xfrm>
          <a:custGeom>
            <a:avLst/>
            <a:gdLst/>
            <a:ahLst/>
            <a:cxnLst/>
            <a:rect r="r" b="b" t="t" l="l"/>
            <a:pathLst>
              <a:path h="194894" w="258995">
                <a:moveTo>
                  <a:pt x="0" y="0"/>
                </a:moveTo>
                <a:lnTo>
                  <a:pt x="258995" y="0"/>
                </a:lnTo>
                <a:lnTo>
                  <a:pt x="258995" y="194893"/>
                </a:lnTo>
                <a:lnTo>
                  <a:pt x="0" y="194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134195" y="4953990"/>
            <a:ext cx="2695465" cy="591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2899">
                <a:solidFill>
                  <a:srgbClr val="00498C"/>
                </a:solidFill>
                <a:latin typeface="Roboto Bold"/>
              </a:rPr>
              <a:t>Risk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766775" y="5523475"/>
            <a:ext cx="3918913" cy="4305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Technological risk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Market Acceptance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Operational challenges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Supplier dependencies</a:t>
            </a:r>
          </a:p>
          <a:p>
            <a:pPr marL="626106" indent="-313053" lvl="1">
              <a:lnSpc>
                <a:spcPts val="4900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Roboto Bold"/>
              </a:rPr>
              <a:t>Regulatory changes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686032" y="9258300"/>
            <a:ext cx="4601968" cy="1028700"/>
            <a:chOff x="0" y="0"/>
            <a:chExt cx="6328824" cy="14147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28824" cy="1414712"/>
            </a:xfrm>
            <a:custGeom>
              <a:avLst/>
              <a:gdLst/>
              <a:ahLst/>
              <a:cxnLst/>
              <a:rect r="r" b="b" t="t" l="l"/>
              <a:pathLst>
                <a:path h="1414712" w="6328824">
                  <a:moveTo>
                    <a:pt x="0" y="0"/>
                  </a:moveTo>
                  <a:lnTo>
                    <a:pt x="6328824" y="0"/>
                  </a:lnTo>
                  <a:lnTo>
                    <a:pt x="6328824" y="1414712"/>
                  </a:lnTo>
                  <a:lnTo>
                    <a:pt x="0" y="1414712"/>
                  </a:lnTo>
                  <a:close/>
                </a:path>
              </a:pathLst>
            </a:custGeom>
            <a:solidFill>
              <a:srgbClr val="1D9D40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380356" y="0"/>
            <a:ext cx="6907644" cy="9258300"/>
          </a:xfrm>
          <a:custGeom>
            <a:avLst/>
            <a:gdLst/>
            <a:ahLst/>
            <a:cxnLst/>
            <a:rect r="r" b="b" t="t" l="l"/>
            <a:pathLst>
              <a:path h="9258300" w="6907644">
                <a:moveTo>
                  <a:pt x="0" y="0"/>
                </a:moveTo>
                <a:lnTo>
                  <a:pt x="6907644" y="0"/>
                </a:lnTo>
                <a:lnTo>
                  <a:pt x="690764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585" t="0" r="-5058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9276243">
            <a:off x="8426069" y="6711714"/>
            <a:ext cx="2383055" cy="673213"/>
          </a:xfrm>
          <a:custGeom>
            <a:avLst/>
            <a:gdLst/>
            <a:ahLst/>
            <a:cxnLst/>
            <a:rect r="r" b="b" t="t" l="l"/>
            <a:pathLst>
              <a:path h="673213" w="2383055">
                <a:moveTo>
                  <a:pt x="0" y="0"/>
                </a:moveTo>
                <a:lnTo>
                  <a:pt x="2383056" y="0"/>
                </a:lnTo>
                <a:lnTo>
                  <a:pt x="2383056" y="673213"/>
                </a:lnTo>
                <a:lnTo>
                  <a:pt x="0" y="6732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110878" y="1829281"/>
            <a:ext cx="4571945" cy="188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28"/>
              </a:lnSpc>
            </a:pPr>
            <a:r>
              <a:rPr lang="en-US" sz="12999">
                <a:solidFill>
                  <a:srgbClr val="00498C"/>
                </a:solidFill>
                <a:latin typeface="Roboto Bold"/>
              </a:rPr>
              <a:t>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829281"/>
            <a:ext cx="5884184" cy="1882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28"/>
              </a:lnSpc>
            </a:pPr>
            <a:r>
              <a:rPr lang="en-US" sz="12999">
                <a:solidFill>
                  <a:srgbClr val="1D9D40"/>
                </a:solidFill>
                <a:latin typeface="Roboto Bold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981866"/>
            <a:ext cx="7729343" cy="4091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97"/>
              </a:lnSpc>
            </a:pPr>
            <a:r>
              <a:rPr lang="en-US" sz="1596">
                <a:solidFill>
                  <a:srgbClr val="000000"/>
                </a:solidFill>
                <a:latin typeface="Roboto"/>
              </a:rPr>
              <a:t>References:</a:t>
            </a:r>
          </a:p>
          <a:p>
            <a:pPr>
              <a:lnSpc>
                <a:spcPts val="2697"/>
              </a:lnSpc>
            </a:pPr>
            <a:r>
              <a:rPr lang="en-US" sz="1596">
                <a:solidFill>
                  <a:srgbClr val="000000"/>
                </a:solidFill>
                <a:latin typeface="Roboto"/>
              </a:rPr>
              <a:t><![CDATA[[1] Savary, Serge & Willocquet, Laetitia & Pethybridge, Sarah & Esker, Paul & McRoberts, Neil & Nelson, Andy. (2019). The global burden of pathogens and pests on major food crops. Nature Ecology & Evolution. 3. 1. 10.1038/s41559-018-0793-y. ]]></a:t>
            </a:r>
          </a:p>
          <a:p>
            <a:pPr>
              <a:lnSpc>
                <a:spcPts val="2697"/>
              </a:lnSpc>
            </a:pPr>
          </a:p>
          <a:p>
            <a:pPr>
              <a:lnSpc>
                <a:spcPts val="2697"/>
              </a:lnSpc>
            </a:pPr>
            <a:r>
              <a:rPr lang="en-US" sz="1596">
                <a:solidFill>
                  <a:srgbClr val="000000"/>
                </a:solidFill>
                <a:latin typeface="Roboto"/>
              </a:rPr>
              <a:t>[2] L. Gula, “Researchers helping protect crops from pests,” National Institute of Food and Agriculture, Feb. 06, 2023. https://www.nifa.usda.gov/about-nifa/blogs/researchers-helping-protect-crops-pests#:~:text=Between%2020%25%20to%2040%25%20of</a:t>
            </a:r>
          </a:p>
          <a:p>
            <a:pPr>
              <a:lnSpc>
                <a:spcPts val="2697"/>
              </a:lnSpc>
            </a:pPr>
          </a:p>
          <a:p>
            <a:pPr>
              <a:lnSpc>
                <a:spcPts val="2697"/>
              </a:lnSpc>
            </a:pPr>
            <a:r>
              <a:rPr lang="en-US" sz="1596">
                <a:solidFill>
                  <a:srgbClr val="000000"/>
                </a:solidFill>
                <a:cs typeface="Roboto"/>
              </a:rPr>
              <a:t>‌</a:t>
            </a:r>
          </a:p>
          <a:p>
            <a:pPr>
              <a:lnSpc>
                <a:spcPts val="269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351700" y="8279568"/>
            <a:ext cx="4467472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000000"/>
                </a:solidFill>
                <a:latin typeface="Roboto"/>
              </a:rPr>
              <a:t>CyberCrow will revolutionize the agricultural industry on a massive scale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4917" y="7892853"/>
            <a:ext cx="2701038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98">
                <a:solidFill>
                  <a:srgbClr val="00498C"/>
                </a:solidFill>
                <a:latin typeface="Roboto Bold"/>
              </a:rPr>
              <a:t>Achievements</a:t>
            </a:r>
          </a:p>
        </p:txBody>
      </p:sp>
      <p:sp>
        <p:nvSpPr>
          <p:cNvPr name="AutoShape 11" id="11"/>
          <p:cNvSpPr/>
          <p:nvPr/>
        </p:nvSpPr>
        <p:spPr>
          <a:xfrm rot="0">
            <a:off x="13686032" y="9258300"/>
            <a:ext cx="460196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DAF88krKdXk</dc:identifier>
  <dcterms:modified xsi:type="dcterms:W3CDTF">2011-08-01T06:04:30Z</dcterms:modified>
  <cp:revision>1</cp:revision>
  <dc:title>CyberCrow</dc:title>
</cp:coreProperties>
</file>